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3" r:id="rId2"/>
  </p:sldMasterIdLst>
  <p:notesMasterIdLst>
    <p:notesMasterId r:id="rId7"/>
  </p:notesMasterIdLst>
  <p:sldIdLst>
    <p:sldId id="375" r:id="rId3"/>
    <p:sldId id="1852" r:id="rId4"/>
    <p:sldId id="443" r:id="rId5"/>
    <p:sldId id="1853"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19" d="100"/>
          <a:sy n="119" d="100"/>
        </p:scale>
        <p:origin x="11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67F59-95D6-46F6-B786-557EC7B3CD80}" type="datetimeFigureOut">
              <a:rPr lang="en-US" smtClean="0"/>
              <a:t>5/8/2024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88563-72EA-4E84-B9F0-204A5E545E53}" type="slidenum">
              <a:rPr lang="en-US" smtClean="0"/>
              <a:t>‹#›</a:t>
            </a:fld>
            <a:endParaRPr lang="en-US"/>
          </a:p>
        </p:txBody>
      </p:sp>
    </p:spTree>
    <p:extLst>
      <p:ext uri="{BB962C8B-B14F-4D97-AF65-F5344CB8AC3E}">
        <p14:creationId xmlns:p14="http://schemas.microsoft.com/office/powerpoint/2010/main" val="331111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3862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40515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25131163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4294644158"/>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894798599"/>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75342044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pic>
        <p:nvPicPr>
          <p:cNvPr id="12" name="Picture 7" descr="NPC_Seal"/>
          <p:cNvPicPr>
            <a:picLocks noChangeAspect="1" noChangeArrowheads="1"/>
          </p:cNvPicPr>
          <p:nvPr userDrawn="1"/>
        </p:nvPicPr>
        <p:blipFill>
          <a:blip r:embed="rId2" cstate="print"/>
          <a:srcRect/>
          <a:stretch>
            <a:fillRect/>
          </a:stretch>
        </p:blipFill>
        <p:spPr bwMode="auto">
          <a:xfrm>
            <a:off x="3392424" y="1552593"/>
            <a:ext cx="2359152" cy="2359152"/>
          </a:xfrm>
          <a:prstGeom prst="rect">
            <a:avLst/>
          </a:prstGeom>
          <a:noFill/>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008524893"/>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09"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994115099"/>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3850924879"/>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2763571740"/>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mb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64421243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5945318"/>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368183035"/>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832884888"/>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pic>
        <p:nvPicPr>
          <p:cNvPr id="12" name="Picture 7" descr="NPC_Seal"/>
          <p:cNvPicPr>
            <a:picLocks noChangeAspect="1" noChangeArrowheads="1"/>
          </p:cNvPicPr>
          <p:nvPr userDrawn="1"/>
        </p:nvPicPr>
        <p:blipFill>
          <a:blip r:embed="rId2" cstate="print"/>
          <a:srcRect/>
          <a:stretch>
            <a:fillRect/>
          </a:stretch>
        </p:blipFill>
        <p:spPr bwMode="auto">
          <a:xfrm>
            <a:off x="3392424" y="1552593"/>
            <a:ext cx="2359152" cy="2359152"/>
          </a:xfrm>
          <a:prstGeom prst="rect">
            <a:avLst/>
          </a:prstGeom>
          <a:noFill/>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669143143"/>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09"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598947075"/>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398662223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715841499"/>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mb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24524463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34628128"/>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a:solidFill>
                  <a:srgbClr val="00CC00"/>
                </a:solidFill>
                <a:cs typeface="Arial" panose="020B0604020202020204" pitchFamily="34" charset="0"/>
              </a:rPr>
              <a:t>UNCLASSIFIED</a:t>
            </a:r>
          </a:p>
        </p:txBody>
      </p:sp>
    </p:spTree>
    <p:extLst>
      <p:ext uri="{BB962C8B-B14F-4D97-AF65-F5344CB8AC3E}">
        <p14:creationId xmlns:p14="http://schemas.microsoft.com/office/powerpoint/2010/main" val="426649294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a:solidFill>
                  <a:srgbClr val="00CC00"/>
                </a:solidFill>
                <a:cs typeface="Arial" panose="020B0604020202020204" pitchFamily="34" charset="0"/>
              </a:rPr>
              <a:t>UNCLASSIFIED</a:t>
            </a:r>
          </a:p>
        </p:txBody>
      </p:sp>
    </p:spTree>
    <p:extLst>
      <p:ext uri="{BB962C8B-B14F-4D97-AF65-F5344CB8AC3E}">
        <p14:creationId xmlns:p14="http://schemas.microsoft.com/office/powerpoint/2010/main" val="35832258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solidFill>
                  <a:srgbClr val="002060"/>
                </a:solidFill>
                <a:latin typeface="+mn-lt"/>
                <a:ea typeface="+mn-ea"/>
                <a:cs typeface="+mn-cs"/>
              </a:rPr>
              <a:t>Cyber Warfare Engineer </a:t>
            </a:r>
            <a:r>
              <a:rPr lang="en-US" i="1" dirty="0"/>
              <a:t>Mission</a:t>
            </a:r>
          </a:p>
        </p:txBody>
      </p:sp>
      <p:sp>
        <p:nvSpPr>
          <p:cNvPr id="1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Content Placeholder 2"/>
          <p:cNvSpPr>
            <a:spLocks noGrp="1"/>
          </p:cNvSpPr>
          <p:nvPr>
            <p:ph idx="1"/>
          </p:nvPr>
        </p:nvSpPr>
        <p:spPr>
          <a:xfrm>
            <a:off x="79513" y="1351502"/>
            <a:ext cx="6400800" cy="5277897"/>
          </a:xfrm>
        </p:spPr>
        <p:txBody>
          <a:bodyPr/>
          <a:lstStyle/>
          <a:p>
            <a:r>
              <a:rPr lang="en-US" sz="1800" dirty="0"/>
              <a:t>Who We Are: </a:t>
            </a:r>
            <a:r>
              <a:rPr lang="en-US" sz="1600" b="0" dirty="0"/>
              <a:t>Cyber Warfare Engineers (CWE) are the highly-technical computer scientists and computer engineers who research, design, develop, test and evaluate software and firmware for computer network attack, exploitation and defense in cyberspace operations. They possess significant experience and technical expertise in Computer Programming (languages), Computer Architecture &amp; Operating Systems (theory &amp; application), Networks (protocols, programming &amp; technology) and Security (application, encryption, network security).</a:t>
            </a:r>
          </a:p>
          <a:p>
            <a:endParaRPr lang="en-US" sz="1600" b="0" dirty="0"/>
          </a:p>
          <a:p>
            <a:r>
              <a:rPr lang="en-US" sz="1800" dirty="0"/>
              <a:t>What We Do:  </a:t>
            </a:r>
          </a:p>
          <a:p>
            <a:pPr lvl="1"/>
            <a:r>
              <a:rPr lang="en-US" sz="1600" dirty="0"/>
              <a:t>Provide defense against attacks and deliver tactical advantages</a:t>
            </a:r>
          </a:p>
          <a:p>
            <a:pPr lvl="1"/>
            <a:r>
              <a:rPr lang="en-US" sz="1600" dirty="0"/>
              <a:t>Develop tools and techniques in the information environment that ensure situational awareness</a:t>
            </a:r>
          </a:p>
          <a:p>
            <a:pPr lvl="1"/>
            <a:r>
              <a:rPr lang="en-US" sz="1600" dirty="0"/>
              <a:t>Serve as a key part of the Information Warfare Community in its mission to gain a deep understanding of the inner workings of adversaries and developing unmatched knowledge of the battlespace during wartime</a:t>
            </a:r>
          </a:p>
          <a:p>
            <a:pPr lvl="1"/>
            <a:endParaRPr lang="en-US" sz="1600" spc="0" dirty="0">
              <a:effectLst/>
              <a:ea typeface="Times New Roman" panose="02020603050405020304" pitchFamily="18" charset="0"/>
            </a:endParaRPr>
          </a:p>
          <a:p>
            <a:pPr lvl="1"/>
            <a:endParaRPr lang="en-US" sz="1600" dirty="0"/>
          </a:p>
        </p:txBody>
      </p:sp>
      <p:pic>
        <p:nvPicPr>
          <p:cNvPr id="5" name="Picture 4">
            <a:extLst>
              <a:ext uri="{FF2B5EF4-FFF2-40B4-BE49-F238E27FC236}">
                <a16:creationId xmlns:a16="http://schemas.microsoft.com/office/drawing/2014/main" id="{DD4632B4-DEF3-0975-F7D2-28EC127F331D}"/>
              </a:ext>
            </a:extLst>
          </p:cNvPr>
          <p:cNvPicPr>
            <a:picLocks noChangeAspect="1"/>
          </p:cNvPicPr>
          <p:nvPr/>
        </p:nvPicPr>
        <p:blipFill>
          <a:blip r:embed="rId3"/>
          <a:stretch>
            <a:fillRect/>
          </a:stretch>
        </p:blipFill>
        <p:spPr>
          <a:xfrm>
            <a:off x="6340821" y="5104518"/>
            <a:ext cx="2574508" cy="1415552"/>
          </a:xfrm>
          <a:prstGeom prst="rect">
            <a:avLst/>
          </a:prstGeom>
        </p:spPr>
      </p:pic>
      <p:pic>
        <p:nvPicPr>
          <p:cNvPr id="7" name="Picture 6">
            <a:extLst>
              <a:ext uri="{FF2B5EF4-FFF2-40B4-BE49-F238E27FC236}">
                <a16:creationId xmlns:a16="http://schemas.microsoft.com/office/drawing/2014/main" id="{AA0449D8-6363-3575-C00D-19AE47877471}"/>
              </a:ext>
            </a:extLst>
          </p:cNvPr>
          <p:cNvPicPr>
            <a:picLocks noChangeAspect="1"/>
          </p:cNvPicPr>
          <p:nvPr/>
        </p:nvPicPr>
        <p:blipFill>
          <a:blip r:embed="rId4"/>
          <a:stretch>
            <a:fillRect/>
          </a:stretch>
        </p:blipFill>
        <p:spPr>
          <a:xfrm>
            <a:off x="6480313" y="2608531"/>
            <a:ext cx="2435016" cy="1640938"/>
          </a:xfrm>
          <a:prstGeom prst="rect">
            <a:avLst/>
          </a:prstGeom>
        </p:spPr>
      </p:pic>
      <p:pic>
        <p:nvPicPr>
          <p:cNvPr id="18" name="Picture 17">
            <a:extLst>
              <a:ext uri="{FF2B5EF4-FFF2-40B4-BE49-F238E27FC236}">
                <a16:creationId xmlns:a16="http://schemas.microsoft.com/office/drawing/2014/main" id="{4F6BDF7F-6C3F-53CF-CA97-308DA0E1479E}"/>
              </a:ext>
            </a:extLst>
          </p:cNvPr>
          <p:cNvPicPr>
            <a:picLocks noChangeAspect="1"/>
          </p:cNvPicPr>
          <p:nvPr/>
        </p:nvPicPr>
        <p:blipFill rotWithShape="1">
          <a:blip r:embed="rId5"/>
          <a:srcRect l="2873" r="3907" b="5511"/>
          <a:stretch/>
        </p:blipFill>
        <p:spPr>
          <a:xfrm>
            <a:off x="6822216" y="1260057"/>
            <a:ext cx="1595529" cy="697522"/>
          </a:xfrm>
          <a:prstGeom prst="rect">
            <a:avLst/>
          </a:prstGeom>
        </p:spPr>
      </p:pic>
    </p:spTree>
    <p:extLst>
      <p:ext uri="{BB962C8B-B14F-4D97-AF65-F5344CB8AC3E}">
        <p14:creationId xmlns:p14="http://schemas.microsoft.com/office/powerpoint/2010/main" val="75419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698" y="256140"/>
            <a:ext cx="7879702" cy="747521"/>
          </a:xfrm>
        </p:spPr>
        <p:txBody>
          <a:bodyPr/>
          <a:lstStyle/>
          <a:p>
            <a:r>
              <a:rPr lang="en-US" sz="3200" kern="1200" dirty="0">
                <a:solidFill>
                  <a:srgbClr val="002060"/>
                </a:solidFill>
                <a:latin typeface="+mn-lt"/>
                <a:ea typeface="+mn-ea"/>
                <a:cs typeface="+mn-cs"/>
              </a:rPr>
              <a:t>Cyber Warfare Engineer </a:t>
            </a:r>
            <a:r>
              <a:rPr lang="en-US" dirty="0"/>
              <a:t>Officer </a:t>
            </a:r>
            <a:br>
              <a:rPr lang="en-US" dirty="0"/>
            </a:br>
            <a:r>
              <a:rPr lang="en-US" sz="2000" i="1" dirty="0"/>
              <a:t>Career Progression</a:t>
            </a:r>
            <a:endParaRPr lang="en-US" i="1" dirty="0">
              <a:solidFill>
                <a:srgbClr val="FF0000"/>
              </a:solidFill>
            </a:endParaRPr>
          </a:p>
        </p:txBody>
      </p:sp>
      <p:sp>
        <p:nvSpPr>
          <p:cNvPr id="6" name="Slide Number Placehold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750" b="0" i="0" u="none" strike="noStrike" kern="1200" cap="none" spc="0" normalizeH="0" baseline="0" noProof="0">
                <a:ln>
                  <a:noFill/>
                </a:ln>
                <a:solidFill>
                  <a:prstClr val="black"/>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750" b="0" i="0" u="none" strike="noStrike" kern="1200" cap="none" spc="0" normalizeH="0" baseline="0" noProof="0" dirty="0">
              <a:ln>
                <a:noFill/>
              </a:ln>
              <a:solidFill>
                <a:prstClr val="black"/>
              </a:solidFill>
              <a:effectLst/>
              <a:uLnTx/>
              <a:uFillTx/>
              <a:latin typeface="Arial"/>
              <a:ea typeface="+mn-ea"/>
              <a:cs typeface="Times New Roman" pitchFamily="18" charset="0"/>
            </a:endParaRPr>
          </a:p>
        </p:txBody>
      </p:sp>
      <p:sp>
        <p:nvSpPr>
          <p:cNvPr id="19" name="Slide Number Placeholder 1"/>
          <p:cNvSpPr txBox="1">
            <a:spLocks/>
          </p:cNvSpPr>
          <p:nvPr/>
        </p:nvSpPr>
        <p:spPr>
          <a:xfrm>
            <a:off x="0" y="857250"/>
            <a:ext cx="0" cy="0"/>
          </a:xfrm>
          <a:prstGeom prst="rect">
            <a:avLst/>
          </a:prstGeom>
        </p:spPr>
        <p:txBody>
          <a:bodyPr rIns="0"/>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55A051-6E38-4B64-8B0F-585D414D5338}" type="slidenum">
              <a:rPr kumimoji="0" lang="en-US" sz="750" b="0" i="0" u="none" strike="noStrike" kern="1200" cap="none" spc="0" normalizeH="0" baseline="0" noProof="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Slide Number Placeholder 3"/>
          <p:cNvSpPr>
            <a:spLocks noGrp="1"/>
          </p:cNvSpPr>
          <p:nvPr>
            <p:ph type="sldNum" sz="quarter" idx="12"/>
          </p:nvPr>
        </p:nvSpPr>
        <p:spPr>
          <a:xfrm>
            <a:off x="8381997" y="6617253"/>
            <a:ext cx="533400" cy="2407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3828367F-5B29-CE6F-1440-EFBA6C849859}"/>
              </a:ext>
            </a:extLst>
          </p:cNvPr>
          <p:cNvPicPr>
            <a:picLocks noChangeAspect="1"/>
          </p:cNvPicPr>
          <p:nvPr/>
        </p:nvPicPr>
        <p:blipFill>
          <a:blip r:embed="rId3"/>
          <a:stretch>
            <a:fillRect/>
          </a:stretch>
        </p:blipFill>
        <p:spPr>
          <a:xfrm>
            <a:off x="114300" y="1315485"/>
            <a:ext cx="8915400" cy="5286375"/>
          </a:xfrm>
          <a:prstGeom prst="rect">
            <a:avLst/>
          </a:prstGeom>
        </p:spPr>
      </p:pic>
    </p:spTree>
    <p:extLst>
      <p:ext uri="{BB962C8B-B14F-4D97-AF65-F5344CB8AC3E}">
        <p14:creationId xmlns:p14="http://schemas.microsoft.com/office/powerpoint/2010/main" val="163295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solidFill>
                  <a:srgbClr val="002060"/>
                </a:solidFill>
                <a:latin typeface="+mn-lt"/>
                <a:ea typeface="+mn-ea"/>
                <a:cs typeface="+mn-cs"/>
              </a:rPr>
              <a:t>Cyber Warfare Engineer </a:t>
            </a:r>
            <a:r>
              <a:rPr lang="en-US" dirty="0"/>
              <a:t>Officer</a:t>
            </a:r>
            <a:br>
              <a:rPr lang="en-US" dirty="0"/>
            </a:br>
            <a:r>
              <a:rPr lang="en-US" sz="2000" i="1" dirty="0"/>
              <a:t>Community Values</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89B53EE-8F88-814B-441F-62293DC05B7C}"/>
              </a:ext>
            </a:extLst>
          </p:cNvPr>
          <p:cNvPicPr>
            <a:picLocks noChangeAspect="1"/>
          </p:cNvPicPr>
          <p:nvPr/>
        </p:nvPicPr>
        <p:blipFill>
          <a:blip r:embed="rId2"/>
          <a:stretch>
            <a:fillRect/>
          </a:stretch>
        </p:blipFill>
        <p:spPr>
          <a:xfrm>
            <a:off x="123825" y="1292694"/>
            <a:ext cx="8896350" cy="5229225"/>
          </a:xfrm>
          <a:prstGeom prst="rect">
            <a:avLst/>
          </a:prstGeom>
        </p:spPr>
      </p:pic>
    </p:spTree>
    <p:extLst>
      <p:ext uri="{BB962C8B-B14F-4D97-AF65-F5344CB8AC3E}">
        <p14:creationId xmlns:p14="http://schemas.microsoft.com/office/powerpoint/2010/main" val="375948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B1913-3449-B110-F777-AF60220BC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99043-F757-1B95-F460-D40838FD88E5}"/>
              </a:ext>
            </a:extLst>
          </p:cNvPr>
          <p:cNvSpPr>
            <a:spLocks noGrp="1"/>
          </p:cNvSpPr>
          <p:nvPr>
            <p:ph type="title"/>
          </p:nvPr>
        </p:nvSpPr>
        <p:spPr/>
        <p:txBody>
          <a:bodyPr/>
          <a:lstStyle/>
          <a:p>
            <a:r>
              <a:rPr lang="en-US" sz="3200" kern="1200" dirty="0">
                <a:solidFill>
                  <a:srgbClr val="002060"/>
                </a:solidFill>
                <a:latin typeface="+mn-lt"/>
                <a:ea typeface="+mn-ea"/>
                <a:cs typeface="+mn-cs"/>
              </a:rPr>
              <a:t>Cyber Warfare Engineer </a:t>
            </a:r>
            <a:r>
              <a:rPr lang="en-US" dirty="0"/>
              <a:t>Officer</a:t>
            </a:r>
            <a:br>
              <a:rPr lang="en-US" dirty="0"/>
            </a:br>
            <a:r>
              <a:rPr lang="en-US" sz="2000" i="1" dirty="0" err="1"/>
              <a:t>Merrit</a:t>
            </a:r>
            <a:r>
              <a:rPr lang="en-US" sz="2000" i="1" dirty="0"/>
              <a:t> Reorder Considerations </a:t>
            </a:r>
            <a:endParaRPr lang="en-US" dirty="0">
              <a:solidFill>
                <a:srgbClr val="FF0000"/>
              </a:solidFill>
            </a:endParaRPr>
          </a:p>
        </p:txBody>
      </p:sp>
      <p:sp>
        <p:nvSpPr>
          <p:cNvPr id="4" name="Slide Number Placeholder 3">
            <a:extLst>
              <a:ext uri="{FF2B5EF4-FFF2-40B4-BE49-F238E27FC236}">
                <a16:creationId xmlns:a16="http://schemas.microsoft.com/office/drawing/2014/main" id="{F828EAF0-EAF1-04CA-40ED-A7DC33B29F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78F75862-A691-921F-087B-1CF161D253DA}"/>
              </a:ext>
            </a:extLst>
          </p:cNvPr>
          <p:cNvPicPr>
            <a:picLocks noChangeAspect="1"/>
          </p:cNvPicPr>
          <p:nvPr/>
        </p:nvPicPr>
        <p:blipFill>
          <a:blip r:embed="rId2"/>
          <a:stretch>
            <a:fillRect/>
          </a:stretch>
        </p:blipFill>
        <p:spPr>
          <a:xfrm>
            <a:off x="161925" y="1321353"/>
            <a:ext cx="8820150" cy="5295900"/>
          </a:xfrm>
          <a:prstGeom prst="rect">
            <a:avLst/>
          </a:prstGeom>
        </p:spPr>
      </p:pic>
    </p:spTree>
    <p:extLst>
      <p:ext uri="{BB962C8B-B14F-4D97-AF65-F5344CB8AC3E}">
        <p14:creationId xmlns:p14="http://schemas.microsoft.com/office/powerpoint/2010/main" val="2088208609"/>
      </p:ext>
    </p:extLst>
  </p:cSld>
  <p:clrMapOvr>
    <a:masterClrMapping/>
  </p:clrMapOvr>
</p:sld>
</file>

<file path=ppt/theme/theme1.xml><?xml version="1.0" encoding="utf-8"?>
<a:theme xmlns:a="http://schemas.openxmlformats.org/drawingml/2006/main" name="1_CNO_Brief_Template_v5">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NO_Brief_Template_v5">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TotalTime>
  <Words>173</Words>
  <Application>Microsoft Office PowerPoint</Application>
  <PresentationFormat>On-screen Show (4:3)</PresentationFormat>
  <Paragraphs>16</Paragraphs>
  <Slides>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Times New Roman</vt:lpstr>
      <vt:lpstr>Wingdings</vt:lpstr>
      <vt:lpstr>1_CNO_Brief_Template_v5</vt:lpstr>
      <vt:lpstr>CNO_Brief_Template_v5</vt:lpstr>
      <vt:lpstr>Cyber Warfare Engineer Mission</vt:lpstr>
      <vt:lpstr>Cyber Warfare Engineer Officer  Career Progression</vt:lpstr>
      <vt:lpstr>Cyber Warfare Engineer Officer Community Values</vt:lpstr>
      <vt:lpstr>Cyber Warfare Engineer Officer Merrit Reorder Considerations </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Warfare Engineer Mission</dc:title>
  <dc:creator>Ball, W E (Bill) CDR USN NSA MID SOUTH MIL TN (USA)</dc:creator>
  <cp:lastModifiedBy>Ball, W E (Bill) CDR USN NSA MID SOUTH MIL TN (USA)</cp:lastModifiedBy>
  <cp:revision>2</cp:revision>
  <dcterms:created xsi:type="dcterms:W3CDTF">2024-05-02T17:50:53Z</dcterms:created>
  <dcterms:modified xsi:type="dcterms:W3CDTF">2024-05-08T14:49:26Z</dcterms:modified>
</cp:coreProperties>
</file>